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0"/>
      <p:bold r:id="rId21"/>
      <p:italic r:id="rId22"/>
      <p:boldItalic r:id="rId23"/>
    </p:embeddedFont>
    <p:embeddedFont>
      <p:font typeface="Inter" panose="02000503000000020004" pitchFamily="2" charset="0"/>
      <p:regular r:id="rId24"/>
      <p:bold r:id="rId25"/>
    </p:embeddedFont>
    <p:embeddedFont>
      <p:font typeface="Inter Light" panose="02000503000000020004" pitchFamily="2" charset="0"/>
      <p:regular r:id="rId26"/>
      <p:bold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9ql2eB3f0JGRH1gRlYwz0Q54d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 snapToObjects="1">
      <p:cViewPr varScale="1">
        <p:scale>
          <a:sx n="148" d="100"/>
          <a:sy n="14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331" name="Google Shape;331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342" name="Google Shape;342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15d35e3a4_0_1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370" name="Google Shape;370;g1515d35e3a4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515d348bbf_1_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380" name="Google Shape;380;g1515d348bb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390" name="Google Shape;390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15d348bbf_1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1515d348bbf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15d348bbf_0_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415" name="Google Shape;415;g1515d348bb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521fe31c41_2_1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425" name="Google Shape;425;g1521fe31c41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286" name="Google Shape;286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61f48dc2b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310" name="Google Shape;310;g1561f48dc2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only">
  <p:cSld name="Footer 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3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sic Header cap/Title/Sub - white">
  <p:cSld name="Basic Header cap/Title/Sub - whit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6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4" name="Google Shape;64;p106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5" name="Google Shape;65;p106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66" name="Google Shape;66;p10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06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10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0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0" name="Google Shape;70;p10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0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" name="Google Shape;72;p10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sic Header - Footer #/jpl">
  <p:cSld name="Basic Header - Footer #/jpl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7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5" name="Google Shape;75;p107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6" name="Google Shape;76;p107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77" name="Google Shape;77;p10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07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10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0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" name="Google Shape;81;p10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0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" name="Google Shape;83;p10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/Text Driven Title Dark">
  <p:cSld name="Image/Text Driven Title Dar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8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6" name="Google Shape;86;p108"/>
          <p:cNvSpPr txBox="1">
            <a:spLocks noGrp="1"/>
          </p:cNvSpPr>
          <p:nvPr>
            <p:ph type="sldNum" idx="12"/>
          </p:nvPr>
        </p:nvSpPr>
        <p:spPr>
          <a:xfrm>
            <a:off x="181165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" name="Google Shape;87;p10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08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89" name="Google Shape;89;p10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0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Image/Text Driven Title Dark">
  <p:cSld name="1_Image/Text Driven Title Dar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9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93" name="Google Shape;93;p10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09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5" name="Google Shape;95;p109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" name="Google Shape;96;p10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0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8" name="Google Shape;98;p10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0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0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d-Bar Data Header">
  <p:cSld name="1_Red-Bar Data 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1"/>
          <p:cNvSpPr/>
          <p:nvPr/>
        </p:nvSpPr>
        <p:spPr>
          <a:xfrm>
            <a:off x="-2900" y="-24266"/>
            <a:ext cx="9149800" cy="1798932"/>
          </a:xfrm>
          <a:prstGeom prst="rect">
            <a:avLst/>
          </a:prstGeom>
          <a:gradFill>
            <a:gsLst>
              <a:gs pos="0">
                <a:srgbClr val="E31937"/>
              </a:gs>
              <a:gs pos="52000">
                <a:srgbClr val="92101F"/>
              </a:gs>
              <a:gs pos="100000">
                <a:srgbClr val="410706"/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4B"/>
              </a:buClr>
              <a:buSzPts val="1238"/>
              <a:buFont typeface="Inter Light"/>
              <a:buNone/>
            </a:pPr>
            <a:endParaRPr sz="1238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1"/>
          <p:cNvSpPr txBox="1">
            <a:spLocks noGrp="1"/>
          </p:cNvSpPr>
          <p:nvPr>
            <p:ph type="body" idx="1"/>
          </p:nvPr>
        </p:nvSpPr>
        <p:spPr>
          <a:xfrm>
            <a:off x="428133" y="670526"/>
            <a:ext cx="8287735" cy="96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11885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4" name="Google Shape;104;p111"/>
          <p:cNvSpPr txBox="1">
            <a:spLocks noGrp="1"/>
          </p:cNvSpPr>
          <p:nvPr>
            <p:ph type="sldNum" idx="12"/>
          </p:nvPr>
        </p:nvSpPr>
        <p:spPr>
          <a:xfrm>
            <a:off x="194873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5" name="Google Shape;105;p111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111"/>
          <p:cNvSpPr txBox="1">
            <a:spLocks noGrp="1"/>
          </p:cNvSpPr>
          <p:nvPr>
            <p:ph type="title"/>
          </p:nvPr>
        </p:nvSpPr>
        <p:spPr>
          <a:xfrm>
            <a:off x="428132" y="184964"/>
            <a:ext cx="8287735" cy="38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07" name="Google Shape;107;p111"/>
          <p:cNvSpPr/>
          <p:nvPr/>
        </p:nvSpPr>
        <p:spPr>
          <a:xfrm>
            <a:off x="-2900" y="-24266"/>
            <a:ext cx="9149800" cy="1798932"/>
          </a:xfrm>
          <a:prstGeom prst="rect">
            <a:avLst/>
          </a:prstGeom>
          <a:gradFill>
            <a:gsLst>
              <a:gs pos="0">
                <a:srgbClr val="E31937"/>
              </a:gs>
              <a:gs pos="52000">
                <a:srgbClr val="92101F"/>
              </a:gs>
              <a:gs pos="100000">
                <a:srgbClr val="410706"/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4B"/>
              </a:buClr>
              <a:buSzPts val="1238"/>
              <a:buFont typeface="Inter Light"/>
              <a:buNone/>
            </a:pPr>
            <a:endParaRPr sz="1238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11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-Bar Data Header">
  <p:cSld name="Red-Bar Data 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2"/>
          <p:cNvSpPr/>
          <p:nvPr/>
        </p:nvSpPr>
        <p:spPr>
          <a:xfrm>
            <a:off x="-2900" y="-24266"/>
            <a:ext cx="9149800" cy="1798932"/>
          </a:xfrm>
          <a:prstGeom prst="rect">
            <a:avLst/>
          </a:prstGeom>
          <a:gradFill>
            <a:gsLst>
              <a:gs pos="0">
                <a:srgbClr val="E31937"/>
              </a:gs>
              <a:gs pos="52000">
                <a:srgbClr val="92101F"/>
              </a:gs>
              <a:gs pos="100000">
                <a:srgbClr val="410706"/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4B"/>
              </a:buClr>
              <a:buSzPts val="1238"/>
              <a:buFont typeface="Inter Light"/>
              <a:buNone/>
            </a:pPr>
            <a:endParaRPr sz="1238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2"/>
          <p:cNvSpPr txBox="1">
            <a:spLocks noGrp="1"/>
          </p:cNvSpPr>
          <p:nvPr>
            <p:ph type="body" idx="1"/>
          </p:nvPr>
        </p:nvSpPr>
        <p:spPr>
          <a:xfrm>
            <a:off x="428133" y="670526"/>
            <a:ext cx="8287735" cy="96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11885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2" name="Google Shape;112;p112"/>
          <p:cNvSpPr txBox="1">
            <a:spLocks noGrp="1"/>
          </p:cNvSpPr>
          <p:nvPr>
            <p:ph type="body" idx="2"/>
          </p:nvPr>
        </p:nvSpPr>
        <p:spPr>
          <a:xfrm>
            <a:off x="428133" y="184964"/>
            <a:ext cx="2282145" cy="37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11885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3" name="Google Shape;113;p112"/>
          <p:cNvSpPr txBox="1">
            <a:spLocks noGrp="1"/>
          </p:cNvSpPr>
          <p:nvPr>
            <p:ph type="sldNum" idx="12"/>
          </p:nvPr>
        </p:nvSpPr>
        <p:spPr>
          <a:xfrm>
            <a:off x="194873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4" name="Google Shape;114;p112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ransition Slide - H1">
  <p:cSld name="1_Transition Slide - H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3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80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17" name="Google Shape;117;p113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113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" name="Google Shape;119;p113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ransition Slide -  H2">
  <p:cSld name="1_Transition Slide -  H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4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7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22" name="Google Shape;122;p114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114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4" name="Google Shape;124;p114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Header">
  <p:cSld name="1_Basic 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5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7" name="Google Shape;127;p115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8" name="Google Shape;128;p115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29" name="Google Shape;129;p11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115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" name="Google Shape;131;p11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asic Header - Footer #/jpl">
  <p:cSld name="1_Basic Header - Footer #/jpl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6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4" name="Google Shape;134;p116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5" name="Google Shape;135;p116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36" name="Google Shape;136;p11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116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p1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1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1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oter Only White">
  <p:cSld name="Footer Only Whit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2"/>
          <p:cNvSpPr txBox="1"/>
          <p:nvPr/>
        </p:nvSpPr>
        <p:spPr>
          <a:xfrm>
            <a:off x="1732853" y="4859351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02" descr="Group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8656896" y="4895410"/>
            <a:ext cx="300041" cy="894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02"/>
          <p:cNvSpPr txBox="1"/>
          <p:nvPr/>
        </p:nvSpPr>
        <p:spPr>
          <a:xfrm>
            <a:off x="1732853" y="4859351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02"/>
          <p:cNvSpPr txBox="1"/>
          <p:nvPr/>
        </p:nvSpPr>
        <p:spPr>
          <a:xfrm>
            <a:off x="1732853" y="4859351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asic Header cap/Title/Sub - white">
  <p:cSld name="1_Basic Header cap/Title/Sub - whit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7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43" name="Google Shape;143;p117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44" name="Google Shape;144;p117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45" name="Google Shape;145;p11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117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11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1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9" name="Google Shape;149;p11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/Text Driven Title Dark">
  <p:cSld name="2_Image/Text Driven Title Dar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8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52" name="Google Shape;152;p118"/>
          <p:cNvSpPr txBox="1">
            <a:spLocks noGrp="1"/>
          </p:cNvSpPr>
          <p:nvPr>
            <p:ph type="sldNum" idx="12"/>
          </p:nvPr>
        </p:nvSpPr>
        <p:spPr>
          <a:xfrm>
            <a:off x="181165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3" name="Google Shape;153;p11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118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55" name="Google Shape;155;p11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Image/Text Driven Title Dark">
  <p:cSld name="3_Image/Text Driven Title Dar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9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58" name="Google Shape;158;p11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19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60" name="Google Shape;160;p119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11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1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3" name="Google Shape;163;p11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ooter only">
  <p:cSld name="1_Footer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0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Red-Bar Data Header">
  <p:cSld name="2_Red-Bar Data Head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2"/>
          <p:cNvSpPr/>
          <p:nvPr/>
        </p:nvSpPr>
        <p:spPr>
          <a:xfrm>
            <a:off x="-2900" y="-24266"/>
            <a:ext cx="9149800" cy="1798932"/>
          </a:xfrm>
          <a:prstGeom prst="rect">
            <a:avLst/>
          </a:prstGeom>
          <a:gradFill>
            <a:gsLst>
              <a:gs pos="0">
                <a:srgbClr val="E31937"/>
              </a:gs>
              <a:gs pos="52000">
                <a:srgbClr val="92101F"/>
              </a:gs>
              <a:gs pos="100000">
                <a:srgbClr val="410706"/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4B"/>
              </a:buClr>
              <a:buSzPts val="1238"/>
              <a:buFont typeface="Inter Light"/>
              <a:buNone/>
            </a:pPr>
            <a:endParaRPr sz="1238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2"/>
          <p:cNvSpPr txBox="1">
            <a:spLocks noGrp="1"/>
          </p:cNvSpPr>
          <p:nvPr>
            <p:ph type="body" idx="1"/>
          </p:nvPr>
        </p:nvSpPr>
        <p:spPr>
          <a:xfrm>
            <a:off x="428133" y="670526"/>
            <a:ext cx="8287735" cy="96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11885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0" name="Google Shape;170;p122"/>
          <p:cNvSpPr txBox="1">
            <a:spLocks noGrp="1"/>
          </p:cNvSpPr>
          <p:nvPr>
            <p:ph type="sldNum" idx="12"/>
          </p:nvPr>
        </p:nvSpPr>
        <p:spPr>
          <a:xfrm>
            <a:off x="194873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1" name="Google Shape;171;p122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" name="Google Shape;172;p122"/>
          <p:cNvSpPr txBox="1">
            <a:spLocks noGrp="1"/>
          </p:cNvSpPr>
          <p:nvPr>
            <p:ph type="title"/>
          </p:nvPr>
        </p:nvSpPr>
        <p:spPr>
          <a:xfrm>
            <a:off x="428132" y="184964"/>
            <a:ext cx="8287735" cy="38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ransition Slide - H1">
  <p:cSld name="2_Transition Slide - H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3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80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75" name="Google Shape;175;p123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123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ransition Slide -  H2">
  <p:cSld name="2_Transition Slide -  H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4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7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79" name="Google Shape;179;p124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124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Header">
  <p:cSld name="2_Basic Head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5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3" name="Google Shape;183;p125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4" name="Google Shape;184;p125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85" name="Google Shape;185;p12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25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Basic Header - Footer #/jpl">
  <p:cSld name="2_Basic Header - Footer #/jpl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6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9" name="Google Shape;189;p126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90" name="Google Shape;190;p126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91" name="Google Shape;191;p12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126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" name="Google Shape;193;p12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r - Image/Text Driven Title">
  <p:cSld name="Red Bar - Image/Text Driven 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0"/>
          <p:cNvSpPr/>
          <p:nvPr/>
        </p:nvSpPr>
        <p:spPr>
          <a:xfrm>
            <a:off x="-2900" y="-24266"/>
            <a:ext cx="9149800" cy="1798932"/>
          </a:xfrm>
          <a:prstGeom prst="rect">
            <a:avLst/>
          </a:prstGeom>
          <a:gradFill>
            <a:gsLst>
              <a:gs pos="0">
                <a:srgbClr val="E31937"/>
              </a:gs>
              <a:gs pos="52999">
                <a:srgbClr val="92101F"/>
              </a:gs>
              <a:gs pos="100000">
                <a:srgbClr val="410706"/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4B"/>
              </a:buClr>
              <a:buSzPts val="1238"/>
              <a:buFont typeface="Inter Light"/>
              <a:buNone/>
            </a:pPr>
            <a:endParaRPr sz="1238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10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0" name="Google Shape;20;p110"/>
          <p:cNvSpPr txBox="1">
            <a:spLocks noGrp="1"/>
          </p:cNvSpPr>
          <p:nvPr>
            <p:ph type="body" idx="2"/>
          </p:nvPr>
        </p:nvSpPr>
        <p:spPr>
          <a:xfrm>
            <a:off x="415639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1" name="Google Shape;21;p110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110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110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110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Basic Header cap/Title/Sub - white">
  <p:cSld name="2_Basic Header cap/Title/Sub - whit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7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96" name="Google Shape;196;p127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97" name="Google Shape;197;p127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98" name="Google Shape;198;p12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27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p12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/Text Driven Title Dark">
  <p:cSld name="4_Image/Text Driven Title Dark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8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03" name="Google Shape;203;p128"/>
          <p:cNvSpPr txBox="1">
            <a:spLocks noGrp="1"/>
          </p:cNvSpPr>
          <p:nvPr>
            <p:ph type="sldNum" idx="12"/>
          </p:nvPr>
        </p:nvSpPr>
        <p:spPr>
          <a:xfrm>
            <a:off x="181165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12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128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Image/Text Driven Title Dark">
  <p:cSld name="5_Image/Text Driven Title Dar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9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208" name="Google Shape;208;p12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129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10" name="Google Shape;210;p129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p12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ooter only">
  <p:cSld name="2_Footer 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0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sic Title Slide">
  <p:cSld name="Basic 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29945" y="1826134"/>
            <a:ext cx="2684111" cy="130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0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29945" y="1826134"/>
            <a:ext cx="2684111" cy="130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0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29945" y="1826134"/>
            <a:ext cx="2684111" cy="130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lternate Title Slide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8"/>
          <p:cNvSpPr>
            <a:spLocks noGrp="1"/>
          </p:cNvSpPr>
          <p:nvPr>
            <p:ph type="pic" idx="2"/>
          </p:nvPr>
        </p:nvSpPr>
        <p:spPr>
          <a:xfrm>
            <a:off x="0" y="0"/>
            <a:ext cx="5546725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" name="Google Shape;31;p98"/>
          <p:cNvCxnSpPr/>
          <p:nvPr/>
        </p:nvCxnSpPr>
        <p:spPr>
          <a:xfrm>
            <a:off x="7124014" y="1033948"/>
            <a:ext cx="487519" cy="0"/>
          </a:xfrm>
          <a:prstGeom prst="straightConnector1">
            <a:avLst/>
          </a:prstGeom>
          <a:noFill/>
          <a:ln w="12700" cap="flat" cmpd="sng">
            <a:solidFill>
              <a:srgbClr val="E319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98"/>
          <p:cNvSpPr txBox="1">
            <a:spLocks noGrp="1"/>
          </p:cNvSpPr>
          <p:nvPr>
            <p:ph type="body" idx="1"/>
          </p:nvPr>
        </p:nvSpPr>
        <p:spPr>
          <a:xfrm>
            <a:off x="6128475" y="272876"/>
            <a:ext cx="2478596" cy="62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E31937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E319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3" name="Google Shape;33;p98"/>
          <p:cNvSpPr txBox="1">
            <a:spLocks noGrp="1"/>
          </p:cNvSpPr>
          <p:nvPr>
            <p:ph type="body" idx="3"/>
          </p:nvPr>
        </p:nvSpPr>
        <p:spPr>
          <a:xfrm>
            <a:off x="5769346" y="1172652"/>
            <a:ext cx="3196854" cy="97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118850" rIns="118850" bIns="11885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4" name="Google Shape;34;p98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3991" y="4158686"/>
            <a:ext cx="1127564" cy="6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98"/>
          <p:cNvSpPr txBox="1">
            <a:spLocks noGrp="1"/>
          </p:cNvSpPr>
          <p:nvPr>
            <p:ph type="body" idx="4"/>
          </p:nvPr>
        </p:nvSpPr>
        <p:spPr>
          <a:xfrm>
            <a:off x="6273867" y="2161989"/>
            <a:ext cx="2187813" cy="52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118850" rIns="118850" bIns="118850" anchor="ctr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6" name="Google Shape;36;p98"/>
          <p:cNvSpPr txBox="1"/>
          <p:nvPr/>
        </p:nvSpPr>
        <p:spPr>
          <a:xfrm>
            <a:off x="4533132" y="4889199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1937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E31937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rgbClr val="E319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8"/>
          <p:cNvSpPr txBox="1"/>
          <p:nvPr/>
        </p:nvSpPr>
        <p:spPr>
          <a:xfrm>
            <a:off x="4533132" y="4889199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1937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E31937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rgbClr val="E319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8"/>
          <p:cNvSpPr txBox="1"/>
          <p:nvPr/>
        </p:nvSpPr>
        <p:spPr>
          <a:xfrm>
            <a:off x="4533132" y="4889199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1937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E31937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rgbClr val="E3193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Header">
  <p:cSld name="Basic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1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1" name="Google Shape;41;p101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2" name="Google Shape;42;p101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43" name="Google Shape;43;p101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101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101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101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- H1">
  <p:cSld name="Transition Slide - H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9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80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49" name="Google Shape;49;p9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9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9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52;p9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oter #/JPL">
  <p:cSld name="Footer #/JPL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4"/>
          <p:cNvSpPr txBox="1">
            <a:spLocks noGrp="1"/>
          </p:cNvSpPr>
          <p:nvPr>
            <p:ph type="sldNum" idx="12"/>
          </p:nvPr>
        </p:nvSpPr>
        <p:spPr>
          <a:xfrm>
            <a:off x="183394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-  H2">
  <p:cSld name="Transition Slide -  H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5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7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58" name="Google Shape;58;p10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105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" name="Google Shape;60;p10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0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7"/>
          <p:cNvSpPr txBox="1"/>
          <p:nvPr/>
        </p:nvSpPr>
        <p:spPr>
          <a:xfrm>
            <a:off x="1732853" y="4859351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1937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E31937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rgbClr val="E319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97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" name="Google Shape;8;p97" descr="Image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8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</a:pPr>
            <a:fld id="{00000000-1234-1234-1234-123412341234}" type="slidenum">
              <a:rPr lang="en-US" sz="56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pic>
        <p:nvPicPr>
          <p:cNvPr id="220" name="Google Shape;220;p18" descr="Photo-2015-03-12-085801 - D2015_0302_D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025" y="-562694"/>
            <a:ext cx="9152005" cy="4239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8"/>
          <p:cNvSpPr/>
          <p:nvPr/>
        </p:nvSpPr>
        <p:spPr>
          <a:xfrm>
            <a:off x="-10633" y="-788883"/>
            <a:ext cx="9152005" cy="4491596"/>
          </a:xfrm>
          <a:prstGeom prst="rect">
            <a:avLst/>
          </a:prstGeom>
          <a:gradFill>
            <a:gsLst>
              <a:gs pos="0">
                <a:srgbClr val="FFFFFF"/>
              </a:gs>
              <a:gs pos="19000">
                <a:srgbClr val="FFFFFF"/>
              </a:gs>
              <a:gs pos="51682">
                <a:srgbClr val="F5F6F7">
                  <a:alpha val="49411"/>
                </a:srgbClr>
              </a:gs>
              <a:gs pos="100000">
                <a:srgbClr val="EBEDEE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None/>
            </a:pPr>
            <a:endParaRPr sz="1800" b="0" i="1" u="none" strike="noStrike" cap="none">
              <a:solidFill>
                <a:srgbClr val="D5D5D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22" name="Google Shape;222;p18"/>
          <p:cNvSpPr/>
          <p:nvPr/>
        </p:nvSpPr>
        <p:spPr>
          <a:xfrm rot="10800000">
            <a:off x="-9015" y="5054765"/>
            <a:ext cx="9150995" cy="91223"/>
          </a:xfrm>
          <a:prstGeom prst="rect">
            <a:avLst/>
          </a:prstGeom>
          <a:gradFill>
            <a:gsLst>
              <a:gs pos="0">
                <a:srgbClr val="BA0C2F"/>
              </a:gs>
              <a:gs pos="100000">
                <a:srgbClr val="410706"/>
              </a:gs>
            </a:gsLst>
            <a:lin ang="135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38"/>
              <a:buFont typeface="Inter"/>
              <a:buNone/>
            </a:pPr>
            <a:endParaRPr sz="1837" b="0" i="1" u="none" strike="noStrike" cap="none">
              <a:solidFill>
                <a:srgbClr val="D5D5D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339259" y="2642703"/>
            <a:ext cx="8452219" cy="577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Calibration, Validation, and Machine Learning for the NASA/JPL EMIT Mission Using a Network of Ground-based Robotic Measurements of Aerosols, Radiances, and Mission Spectral Cubes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339259" y="3902141"/>
            <a:ext cx="8620628" cy="95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900"/>
              <a:buFont typeface="Arial"/>
              <a:buNone/>
            </a:pPr>
            <a:r>
              <a:rPr lang="en-US" sz="1400" b="0" i="0" u="none" strike="noStrike" cap="none">
                <a:solidFill>
                  <a:srgbClr val="00022C"/>
                </a:solidFill>
                <a:latin typeface="Arial"/>
                <a:ea typeface="Arial"/>
                <a:cs typeface="Arial"/>
                <a:sym typeface="Arial"/>
              </a:rPr>
              <a:t>Purvi Sehgal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900"/>
              <a:buFont typeface="Arial"/>
              <a:buNone/>
            </a:pPr>
            <a:r>
              <a:rPr lang="en-US" sz="1400" b="0" i="0" u="none" strike="noStrike" cap="none">
                <a:solidFill>
                  <a:srgbClr val="00022C"/>
                </a:solidFill>
                <a:latin typeface="Arial"/>
                <a:ea typeface="Arial"/>
                <a:cs typeface="Arial"/>
                <a:sym typeface="Arial"/>
              </a:rPr>
              <a:t>California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Institute</a:t>
            </a:r>
            <a:r>
              <a:rPr lang="en-US" sz="1400" b="0" i="0" u="none" strike="noStrike" cap="none">
                <a:solidFill>
                  <a:srgbClr val="00022C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9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W.H. Halpenny SURF Fellow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36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334" name="Google Shape;334;p136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22" cy="81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1: Features of the Program</a:t>
            </a:r>
            <a:endParaRPr/>
          </a:p>
        </p:txBody>
      </p:sp>
      <p:sp>
        <p:nvSpPr>
          <p:cNvPr id="335" name="Google Shape;335;p136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pic>
        <p:nvPicPr>
          <p:cNvPr id="336" name="Google Shape;336;p1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36"/>
          <p:cNvPicPr preferRelativeResize="0"/>
          <p:nvPr/>
        </p:nvPicPr>
        <p:blipFill rotWithShape="1">
          <a:blip r:embed="rId4">
            <a:alphaModFix/>
          </a:blip>
          <a:srcRect r="15290" b="46695"/>
          <a:stretch/>
        </p:blipFill>
        <p:spPr>
          <a:xfrm>
            <a:off x="152400" y="2657800"/>
            <a:ext cx="8807475" cy="88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2490775"/>
            <a:ext cx="2642925" cy="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36"/>
          <p:cNvSpPr txBox="1"/>
          <p:nvPr/>
        </p:nvSpPr>
        <p:spPr>
          <a:xfrm>
            <a:off x="80813" y="2025275"/>
            <a:ext cx="259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Inputs: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7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345" name="Google Shape;345;p137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22" cy="81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1: Developing the Program</a:t>
            </a:r>
            <a:endParaRPr/>
          </a:p>
        </p:txBody>
      </p:sp>
      <p:sp>
        <p:nvSpPr>
          <p:cNvPr id="346" name="Google Shape;346;p137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  <p:pic>
        <p:nvPicPr>
          <p:cNvPr id="347" name="Google Shape;347;p1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4996" y="6446884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37"/>
          <p:cNvSpPr txBox="1"/>
          <p:nvPr/>
        </p:nvSpPr>
        <p:spPr>
          <a:xfrm>
            <a:off x="269973" y="1910695"/>
            <a:ext cx="722325" cy="52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37"/>
          <p:cNvSpPr txBox="1"/>
          <p:nvPr/>
        </p:nvSpPr>
        <p:spPr>
          <a:xfrm>
            <a:off x="1240171" y="1999248"/>
            <a:ext cx="1584491" cy="42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Downloaded AERONET Data Files as CSV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37"/>
          <p:cNvSpPr txBox="1"/>
          <p:nvPr/>
        </p:nvSpPr>
        <p:spPr>
          <a:xfrm>
            <a:off x="257639" y="2652170"/>
            <a:ext cx="731724" cy="55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37"/>
          <p:cNvSpPr txBox="1"/>
          <p:nvPr/>
        </p:nvSpPr>
        <p:spPr>
          <a:xfrm>
            <a:off x="269973" y="3474916"/>
            <a:ext cx="719390" cy="52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137"/>
          <p:cNvSpPr txBox="1"/>
          <p:nvPr/>
        </p:nvSpPr>
        <p:spPr>
          <a:xfrm>
            <a:off x="272858" y="4255412"/>
            <a:ext cx="716553" cy="55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137"/>
          <p:cNvSpPr txBox="1"/>
          <p:nvPr/>
        </p:nvSpPr>
        <p:spPr>
          <a:xfrm>
            <a:off x="3560590" y="1910695"/>
            <a:ext cx="706264" cy="559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37"/>
          <p:cNvSpPr txBox="1"/>
          <p:nvPr/>
        </p:nvSpPr>
        <p:spPr>
          <a:xfrm>
            <a:off x="3556962" y="2673001"/>
            <a:ext cx="709892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37"/>
          <p:cNvSpPr txBox="1"/>
          <p:nvPr/>
        </p:nvSpPr>
        <p:spPr>
          <a:xfrm>
            <a:off x="1240169" y="2719777"/>
            <a:ext cx="1584491" cy="42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Developed Code to Take Location and Time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37"/>
          <p:cNvSpPr txBox="1"/>
          <p:nvPr/>
        </p:nvSpPr>
        <p:spPr>
          <a:xfrm>
            <a:off x="1240170" y="3553252"/>
            <a:ext cx="1584491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Developed Code to Return Matching AERONET Sites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37"/>
          <p:cNvSpPr txBox="1"/>
          <p:nvPr/>
        </p:nvSpPr>
        <p:spPr>
          <a:xfrm>
            <a:off x="1196868" y="4360949"/>
            <a:ext cx="1584491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Modified Code for Special Cases</a:t>
            </a:r>
            <a:endParaRPr/>
          </a:p>
        </p:txBody>
      </p:sp>
      <p:sp>
        <p:nvSpPr>
          <p:cNvPr id="359" name="Google Shape;359;p137"/>
          <p:cNvSpPr txBox="1"/>
          <p:nvPr/>
        </p:nvSpPr>
        <p:spPr>
          <a:xfrm>
            <a:off x="7318684" y="1999248"/>
            <a:ext cx="1584491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37"/>
          <p:cNvSpPr txBox="1"/>
          <p:nvPr/>
        </p:nvSpPr>
        <p:spPr>
          <a:xfrm>
            <a:off x="4572000" y="1999248"/>
            <a:ext cx="1584491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Developed Code to Retrieve AOD Values at Matching Sites</a:t>
            </a:r>
            <a:endParaRPr/>
          </a:p>
        </p:txBody>
      </p:sp>
      <p:sp>
        <p:nvSpPr>
          <p:cNvPr id="361" name="Google Shape;361;p137"/>
          <p:cNvSpPr txBox="1"/>
          <p:nvPr/>
        </p:nvSpPr>
        <p:spPr>
          <a:xfrm>
            <a:off x="4572000" y="2737850"/>
            <a:ext cx="1584491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 and Interpolated Data to Determine Specific AOD</a:t>
            </a:r>
            <a:endParaRPr/>
          </a:p>
        </p:txBody>
      </p:sp>
      <p:sp>
        <p:nvSpPr>
          <p:cNvPr id="362" name="Google Shape;362;p137"/>
          <p:cNvSpPr txBox="1"/>
          <p:nvPr/>
        </p:nvSpPr>
        <p:spPr>
          <a:xfrm>
            <a:off x="4609675" y="4219018"/>
            <a:ext cx="1584491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Developed Code for Rotated Instead of Aligned Images</a:t>
            </a:r>
            <a:endParaRPr/>
          </a:p>
        </p:txBody>
      </p:sp>
      <p:sp>
        <p:nvSpPr>
          <p:cNvPr id="363" name="Google Shape;363;p137"/>
          <p:cNvSpPr txBox="1"/>
          <p:nvPr/>
        </p:nvSpPr>
        <p:spPr>
          <a:xfrm>
            <a:off x="4645297" y="3553252"/>
            <a:ext cx="1437895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Efficiency and Generalized Code</a:t>
            </a:r>
            <a:endParaRPr/>
          </a:p>
        </p:txBody>
      </p:sp>
      <p:sp>
        <p:nvSpPr>
          <p:cNvPr id="364" name="Google Shape;364;p137"/>
          <p:cNvSpPr txBox="1"/>
          <p:nvPr/>
        </p:nvSpPr>
        <p:spPr>
          <a:xfrm>
            <a:off x="7559509" y="2030243"/>
            <a:ext cx="1584491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Debugged &amp; Tested</a:t>
            </a:r>
            <a:endParaRPr/>
          </a:p>
        </p:txBody>
      </p:sp>
      <p:sp>
        <p:nvSpPr>
          <p:cNvPr id="365" name="Google Shape;365;p137"/>
          <p:cNvSpPr txBox="1"/>
          <p:nvPr/>
        </p:nvSpPr>
        <p:spPr>
          <a:xfrm>
            <a:off x="3556962" y="3449198"/>
            <a:ext cx="709892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37"/>
          <p:cNvSpPr txBox="1"/>
          <p:nvPr/>
        </p:nvSpPr>
        <p:spPr>
          <a:xfrm>
            <a:off x="3556962" y="4225395"/>
            <a:ext cx="709892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37"/>
          <p:cNvSpPr txBox="1"/>
          <p:nvPr/>
        </p:nvSpPr>
        <p:spPr>
          <a:xfrm>
            <a:off x="6785104" y="1888966"/>
            <a:ext cx="709892" cy="5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515d35e3a4_0_144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373" name="Google Shape;373;g1515d35e3a4_0_144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1: Code</a:t>
            </a:r>
            <a:endParaRPr/>
          </a:p>
        </p:txBody>
      </p:sp>
      <p:sp>
        <p:nvSpPr>
          <p:cNvPr id="374" name="Google Shape;374;g1515d35e3a4_0_144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12</a:t>
            </a:fld>
            <a:endParaRPr/>
          </a:p>
        </p:txBody>
      </p:sp>
      <p:pic>
        <p:nvPicPr>
          <p:cNvPr id="375" name="Google Shape;375;g1515d35e3a4_0_1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1515d35e3a4_0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1784466"/>
            <a:ext cx="4726374" cy="320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515d35e3a4_0_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375" y="1784475"/>
            <a:ext cx="4417624" cy="320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515d348bbf_1_11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383" name="Google Shape;383;g1515d348bbf_1_11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1: Code Part 2</a:t>
            </a:r>
            <a:endParaRPr/>
          </a:p>
        </p:txBody>
      </p:sp>
      <p:sp>
        <p:nvSpPr>
          <p:cNvPr id="384" name="Google Shape;384;g1515d348bbf_1_11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13</a:t>
            </a:fld>
            <a:endParaRPr/>
          </a:p>
        </p:txBody>
      </p:sp>
      <p:pic>
        <p:nvPicPr>
          <p:cNvPr id="385" name="Google Shape;385;g1515d348bbf_1_1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515d348bbf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60800"/>
            <a:ext cx="4985376" cy="32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515d348bbf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5375" y="2748588"/>
            <a:ext cx="4158623" cy="132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9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393" name="Google Shape;393;p139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22" cy="81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1: Results</a:t>
            </a:r>
            <a:endParaRPr/>
          </a:p>
        </p:txBody>
      </p:sp>
      <p:sp>
        <p:nvSpPr>
          <p:cNvPr id="394" name="Google Shape;394;p139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  <p:pic>
        <p:nvPicPr>
          <p:cNvPr id="395" name="Google Shape;395;p1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3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7775" y="1906225"/>
            <a:ext cx="4568450" cy="2817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139"/>
          <p:cNvCxnSpPr/>
          <p:nvPr/>
        </p:nvCxnSpPr>
        <p:spPr>
          <a:xfrm>
            <a:off x="4382700" y="2764625"/>
            <a:ext cx="1875300" cy="6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139"/>
          <p:cNvCxnSpPr/>
          <p:nvPr/>
        </p:nvCxnSpPr>
        <p:spPr>
          <a:xfrm flipH="1">
            <a:off x="4393350" y="3439725"/>
            <a:ext cx="1875300" cy="23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139"/>
          <p:cNvCxnSpPr/>
          <p:nvPr/>
        </p:nvCxnSpPr>
        <p:spPr>
          <a:xfrm flipH="1">
            <a:off x="3814700" y="2775350"/>
            <a:ext cx="578700" cy="3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p139"/>
          <p:cNvCxnSpPr/>
          <p:nvPr/>
        </p:nvCxnSpPr>
        <p:spPr>
          <a:xfrm>
            <a:off x="3825475" y="3107525"/>
            <a:ext cx="557100" cy="57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1" name="Google Shape;401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26441"/>
            <a:ext cx="8839201" cy="14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g1515d348bbf_1_167" descr="PIA23667_hir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58" y="-15031"/>
            <a:ext cx="9162286" cy="5196143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515d348bbf_1_167"/>
          <p:cNvSpPr/>
          <p:nvPr/>
        </p:nvSpPr>
        <p:spPr>
          <a:xfrm>
            <a:off x="-14458" y="-15031"/>
            <a:ext cx="9172800" cy="5196000"/>
          </a:xfrm>
          <a:prstGeom prst="rect">
            <a:avLst/>
          </a:prstGeom>
          <a:gradFill>
            <a:gsLst>
              <a:gs pos="0">
                <a:srgbClr val="E31937">
                  <a:alpha val="55294"/>
                </a:srgbClr>
              </a:gs>
              <a:gs pos="49000">
                <a:srgbClr val="772B64">
                  <a:alpha val="55294"/>
                </a:srgbClr>
              </a:gs>
              <a:gs pos="100000">
                <a:srgbClr val="0B3D91">
                  <a:alpha val="55294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391"/>
              </a:buClr>
              <a:buSzPts val="1088"/>
              <a:buFont typeface="Inter Light"/>
              <a:buNone/>
            </a:pPr>
            <a:endParaRPr sz="1088" b="0" i="1" u="none" strike="noStrike" cap="none">
              <a:solidFill>
                <a:srgbClr val="D5D5D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8" name="Google Shape;408;g1515d348bbf_1_167"/>
          <p:cNvSpPr/>
          <p:nvPr/>
        </p:nvSpPr>
        <p:spPr>
          <a:xfrm>
            <a:off x="0" y="201"/>
            <a:ext cx="9172800" cy="5196000"/>
          </a:xfrm>
          <a:prstGeom prst="rect">
            <a:avLst/>
          </a:prstGeom>
          <a:gradFill>
            <a:gsLst>
              <a:gs pos="0">
                <a:srgbClr val="5D5D60">
                  <a:alpha val="0"/>
                </a:srgbClr>
              </a:gs>
              <a:gs pos="63290">
                <a:srgbClr val="2F2F30">
                  <a:alpha val="27450"/>
                </a:srgbClr>
              </a:gs>
              <a:gs pos="100000">
                <a:srgbClr val="000000">
                  <a:alpha val="55294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8"/>
              <a:buFont typeface="Inter Light"/>
              <a:buNone/>
            </a:pPr>
            <a:endParaRPr sz="1088" b="0" i="1" u="none" strike="noStrike" cap="none">
              <a:solidFill>
                <a:srgbClr val="D5D5D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09" name="Google Shape;409;g1515d348bbf_1_167"/>
          <p:cNvSpPr txBox="1">
            <a:spLocks noGrp="1"/>
          </p:cNvSpPr>
          <p:nvPr>
            <p:ph type="sldNum" idx="12"/>
          </p:nvPr>
        </p:nvSpPr>
        <p:spPr>
          <a:xfrm>
            <a:off x="183394" y="4815217"/>
            <a:ext cx="1779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</a:pPr>
            <a:fld id="{00000000-1234-1234-1234-123412341234}" type="slidenum">
              <a:rPr lang="en-US" sz="56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/>
          </a:p>
        </p:txBody>
      </p:sp>
      <p:pic>
        <p:nvPicPr>
          <p:cNvPr id="410" name="Google Shape;410;g1515d348bbf_1_167" descr="Group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8656896" y="4895410"/>
            <a:ext cx="300041" cy="8946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515d348bbf_1_167"/>
          <p:cNvSpPr txBox="1"/>
          <p:nvPr/>
        </p:nvSpPr>
        <p:spPr>
          <a:xfrm>
            <a:off x="749326" y="3760192"/>
            <a:ext cx="81981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 </a:t>
            </a:r>
            <a:r>
              <a:rPr lang="en-US" sz="4400" b="1">
                <a:solidFill>
                  <a:srgbClr val="FFFFFF"/>
                </a:solidFill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1515d348bbf_1_167"/>
          <p:cNvSpPr txBox="1"/>
          <p:nvPr/>
        </p:nvSpPr>
        <p:spPr>
          <a:xfrm>
            <a:off x="1732853" y="4859351"/>
            <a:ext cx="56694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15d348bbf_0_3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418" name="Google Shape;418;g1515d348bbf_0_3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Objective</a:t>
            </a:r>
            <a:endParaRPr/>
          </a:p>
        </p:txBody>
      </p:sp>
      <p:sp>
        <p:nvSpPr>
          <p:cNvPr id="419" name="Google Shape;419;g1515d348bbf_0_3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16</a:t>
            </a:fld>
            <a:endParaRPr/>
          </a:p>
        </p:txBody>
      </p:sp>
      <p:pic>
        <p:nvPicPr>
          <p:cNvPr id="420" name="Google Shape;420;g1515d348bbf_0_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515d348bbf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832" y="1784362"/>
            <a:ext cx="3106348" cy="320138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515d348bbf_0_3"/>
          <p:cNvSpPr txBox="1"/>
          <p:nvPr/>
        </p:nvSpPr>
        <p:spPr>
          <a:xfrm>
            <a:off x="671350" y="2869525"/>
            <a:ext cx="212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EMIT Image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521fe31c41_2_149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428" name="Google Shape;428;g1521fe31c41_2_149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Objective</a:t>
            </a:r>
            <a:endParaRPr/>
          </a:p>
        </p:txBody>
      </p:sp>
      <p:sp>
        <p:nvSpPr>
          <p:cNvPr id="429" name="Google Shape;429;g1521fe31c41_2_149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  <p:pic>
        <p:nvPicPr>
          <p:cNvPr id="430" name="Google Shape;430;g1521fe31c41_2_14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521fe31c41_2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700" y="1962425"/>
            <a:ext cx="4564626" cy="30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 descr="JPL_Sunrise_018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65" y="0"/>
            <a:ext cx="91741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9"/>
          <p:cNvSpPr/>
          <p:nvPr/>
        </p:nvSpPr>
        <p:spPr>
          <a:xfrm>
            <a:off x="-15065" y="-21432"/>
            <a:ext cx="9174129" cy="5186363"/>
          </a:xfrm>
          <a:prstGeom prst="rect">
            <a:avLst/>
          </a:prstGeom>
          <a:gradFill>
            <a:gsLst>
              <a:gs pos="0">
                <a:srgbClr val="E31937">
                  <a:alpha val="63921"/>
                </a:srgbClr>
              </a:gs>
              <a:gs pos="36077">
                <a:srgbClr val="92101F">
                  <a:alpha val="63921"/>
                </a:srgbClr>
              </a:gs>
              <a:gs pos="100000">
                <a:srgbClr val="410706">
                  <a:alpha val="63921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8"/>
              <a:buFont typeface="Inter Light"/>
              <a:buNone/>
            </a:pPr>
            <a:endParaRPr sz="1088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9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32" name="Google Shape;232;p19" descr="Group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8656896" y="4895410"/>
            <a:ext cx="300041" cy="894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9"/>
          <p:cNvSpPr/>
          <p:nvPr/>
        </p:nvSpPr>
        <p:spPr>
          <a:xfrm>
            <a:off x="-45358" y="1468382"/>
            <a:ext cx="4425971" cy="27208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"/>
              <a:buNone/>
            </a:pPr>
            <a:endParaRPr sz="18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1062989" y="1973865"/>
            <a:ext cx="2575489" cy="42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Special Thanks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163255" y="2628331"/>
            <a:ext cx="4008743" cy="77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</a:pPr>
            <a:r>
              <a:rPr lang="en-US" sz="18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rPr>
              <a:t>Dr. David Thompson, Jet Propulsion Laboratory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9"/>
          <p:cNvSpPr txBox="1"/>
          <p:nvPr/>
        </p:nvSpPr>
        <p:spPr>
          <a:xfrm>
            <a:off x="1732853" y="4859351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19" descr="Tribrand_ColorWhite_rgb_16x3_1606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0318" y="2228202"/>
            <a:ext cx="4647950" cy="134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6" descr="PIA23667_hir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58" y="-15031"/>
            <a:ext cx="9162287" cy="519614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6"/>
          <p:cNvSpPr/>
          <p:nvPr/>
        </p:nvSpPr>
        <p:spPr>
          <a:xfrm>
            <a:off x="-14458" y="-15031"/>
            <a:ext cx="9172916" cy="5196143"/>
          </a:xfrm>
          <a:prstGeom prst="rect">
            <a:avLst/>
          </a:prstGeom>
          <a:gradFill>
            <a:gsLst>
              <a:gs pos="0">
                <a:srgbClr val="E31937">
                  <a:alpha val="55294"/>
                </a:srgbClr>
              </a:gs>
              <a:gs pos="49000">
                <a:srgbClr val="772B64">
                  <a:alpha val="55294"/>
                </a:srgbClr>
              </a:gs>
              <a:gs pos="100000">
                <a:srgbClr val="0B3D91">
                  <a:alpha val="55294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391"/>
              </a:buClr>
              <a:buSzPts val="1088"/>
              <a:buFont typeface="Inter Light"/>
              <a:buNone/>
            </a:pPr>
            <a:endParaRPr sz="1088" b="0" i="1" u="none" strike="noStrike" cap="none">
              <a:solidFill>
                <a:srgbClr val="D5D5D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4" name="Google Shape;244;p16"/>
          <p:cNvSpPr/>
          <p:nvPr/>
        </p:nvSpPr>
        <p:spPr>
          <a:xfrm>
            <a:off x="0" y="201"/>
            <a:ext cx="9172916" cy="5196143"/>
          </a:xfrm>
          <a:prstGeom prst="rect">
            <a:avLst/>
          </a:prstGeom>
          <a:gradFill>
            <a:gsLst>
              <a:gs pos="0">
                <a:srgbClr val="5D5D60">
                  <a:alpha val="0"/>
                </a:srgbClr>
              </a:gs>
              <a:gs pos="63286">
                <a:srgbClr val="2F2F30">
                  <a:alpha val="27450"/>
                </a:srgbClr>
              </a:gs>
              <a:gs pos="100000">
                <a:srgbClr val="000000">
                  <a:alpha val="55294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8"/>
              <a:buFont typeface="Inter Light"/>
              <a:buNone/>
            </a:pPr>
            <a:endParaRPr sz="1088" b="0" i="1" u="none" strike="noStrike" cap="none">
              <a:solidFill>
                <a:srgbClr val="D5D5D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5" name="Google Shape;245;p16"/>
          <p:cNvSpPr txBox="1">
            <a:spLocks noGrp="1"/>
          </p:cNvSpPr>
          <p:nvPr>
            <p:ph type="sldNum" idx="12"/>
          </p:nvPr>
        </p:nvSpPr>
        <p:spPr>
          <a:xfrm>
            <a:off x="183394" y="4815217"/>
            <a:ext cx="177934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</a:pPr>
            <a:fld id="{00000000-1234-1234-1234-123412341234}" type="slidenum">
              <a:rPr lang="en-US" sz="56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  <p:pic>
        <p:nvPicPr>
          <p:cNvPr id="246" name="Google Shape;246;p16" descr="Group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8656896" y="4895410"/>
            <a:ext cx="300041" cy="894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749326" y="3760192"/>
            <a:ext cx="8198187" cy="66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6"/>
          <p:cNvSpPr txBox="1"/>
          <p:nvPr/>
        </p:nvSpPr>
        <p:spPr>
          <a:xfrm>
            <a:off x="1732853" y="4859351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1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254" name="Google Shape;254;p131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22" cy="81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Key Words</a:t>
            </a:r>
            <a:endParaRPr/>
          </a:p>
        </p:txBody>
      </p:sp>
      <p:sp>
        <p:nvSpPr>
          <p:cNvPr id="255" name="Google Shape;255;p131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pic>
        <p:nvPicPr>
          <p:cNvPr id="256" name="Google Shape;256;p1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31"/>
          <p:cNvSpPr/>
          <p:nvPr/>
        </p:nvSpPr>
        <p:spPr>
          <a:xfrm>
            <a:off x="1231428" y="2819014"/>
            <a:ext cx="2555714" cy="1371600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Light"/>
              <a:buNone/>
            </a:pPr>
            <a:r>
              <a:rPr lang="en-US" sz="120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rPr>
              <a:t>Atmospheric Dust Clouds</a:t>
            </a:r>
            <a:endParaRPr sz="1200" b="0" i="1" u="none" strike="noStrike" cap="none">
              <a:solidFill>
                <a:srgbClr val="D5D5D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8" name="Google Shape;258;p131"/>
          <p:cNvSpPr/>
          <p:nvPr/>
        </p:nvSpPr>
        <p:spPr>
          <a:xfrm>
            <a:off x="3294141" y="2826963"/>
            <a:ext cx="2555700" cy="1371600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Light"/>
              <a:buNone/>
            </a:pPr>
            <a:r>
              <a:rPr lang="en-US" sz="120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rPr>
              <a:t>Radiance</a:t>
            </a:r>
            <a:endParaRPr sz="1200" b="0" i="1" u="none" strike="noStrike" cap="none">
              <a:solidFill>
                <a:srgbClr val="D5D5D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pic>
        <p:nvPicPr>
          <p:cNvPr id="259" name="Google Shape;259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9732" y="2826987"/>
            <a:ext cx="2555714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2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265" name="Google Shape;265;p132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22" cy="81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What is EMIT?</a:t>
            </a:r>
            <a:endParaRPr/>
          </a:p>
        </p:txBody>
      </p:sp>
      <p:sp>
        <p:nvSpPr>
          <p:cNvPr id="266" name="Google Shape;266;p132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pic>
        <p:nvPicPr>
          <p:cNvPr id="267" name="Google Shape;267;p1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5477" y="1993813"/>
            <a:ext cx="5753046" cy="254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5477" y="1993812"/>
            <a:ext cx="5753046" cy="254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3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275" name="Google Shape;275;p133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22" cy="81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What is the Purpose of EMIT?</a:t>
            </a:r>
            <a:endParaRPr/>
          </a:p>
        </p:txBody>
      </p:sp>
      <p:sp>
        <p:nvSpPr>
          <p:cNvPr id="276" name="Google Shape;276;p133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  <p:pic>
        <p:nvPicPr>
          <p:cNvPr id="277" name="Google Shape;277;p1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3"/>
          <p:cNvSpPr/>
          <p:nvPr/>
        </p:nvSpPr>
        <p:spPr>
          <a:xfrm>
            <a:off x="878570" y="2375362"/>
            <a:ext cx="183896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Earth</a:t>
            </a:r>
            <a:endParaRPr/>
          </a:p>
        </p:txBody>
      </p:sp>
      <p:sp>
        <p:nvSpPr>
          <p:cNvPr id="279" name="Google Shape;279;p133"/>
          <p:cNvSpPr/>
          <p:nvPr/>
        </p:nvSpPr>
        <p:spPr>
          <a:xfrm>
            <a:off x="6033398" y="2375362"/>
            <a:ext cx="24545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Mineral</a:t>
            </a:r>
            <a:endParaRPr/>
          </a:p>
        </p:txBody>
      </p:sp>
      <p:sp>
        <p:nvSpPr>
          <p:cNvPr id="280" name="Google Shape;280;p133"/>
          <p:cNvSpPr/>
          <p:nvPr/>
        </p:nvSpPr>
        <p:spPr>
          <a:xfrm>
            <a:off x="439420" y="3482107"/>
            <a:ext cx="160813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Dust</a:t>
            </a:r>
            <a:endParaRPr/>
          </a:p>
        </p:txBody>
      </p:sp>
      <p:sp>
        <p:nvSpPr>
          <p:cNvPr id="281" name="Google Shape;281;p133"/>
          <p:cNvSpPr/>
          <p:nvPr/>
        </p:nvSpPr>
        <p:spPr>
          <a:xfrm>
            <a:off x="2339034" y="3492740"/>
            <a:ext cx="237757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/>
          </a:p>
        </p:txBody>
      </p:sp>
      <p:sp>
        <p:nvSpPr>
          <p:cNvPr id="282" name="Google Shape;282;p133"/>
          <p:cNvSpPr/>
          <p:nvPr/>
        </p:nvSpPr>
        <p:spPr>
          <a:xfrm>
            <a:off x="4847009" y="3458186"/>
            <a:ext cx="407034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Investigation</a:t>
            </a:r>
            <a:endParaRPr/>
          </a:p>
        </p:txBody>
      </p:sp>
      <p:sp>
        <p:nvSpPr>
          <p:cNvPr id="283" name="Google Shape;283;p133"/>
          <p:cNvSpPr/>
          <p:nvPr/>
        </p:nvSpPr>
        <p:spPr>
          <a:xfrm>
            <a:off x="3143664" y="2358398"/>
            <a:ext cx="256993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Surface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4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289" name="Google Shape;289;p134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22" cy="81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How Does the Instrument Work?</a:t>
            </a:r>
            <a:endParaRPr/>
          </a:p>
        </p:txBody>
      </p:sp>
      <p:sp>
        <p:nvSpPr>
          <p:cNvPr id="290" name="Google Shape;290;p134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pic>
        <p:nvPicPr>
          <p:cNvPr id="291" name="Google Shape;291;p1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34"/>
          <p:cNvSpPr/>
          <p:nvPr/>
        </p:nvSpPr>
        <p:spPr>
          <a:xfrm>
            <a:off x="2253125" y="2961800"/>
            <a:ext cx="4604100" cy="476700"/>
          </a:xfrm>
          <a:prstGeom prst="rect">
            <a:avLst/>
          </a:prstGeom>
          <a:gradFill>
            <a:gsLst>
              <a:gs pos="0">
                <a:srgbClr val="E31937"/>
              </a:gs>
              <a:gs pos="100000">
                <a:srgbClr val="410706"/>
              </a:gs>
            </a:gsLst>
            <a:lin ang="19799999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Medium"/>
              <a:buNone/>
            </a:pPr>
            <a:endParaRPr sz="18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34"/>
          <p:cNvSpPr txBox="1"/>
          <p:nvPr/>
        </p:nvSpPr>
        <p:spPr>
          <a:xfrm>
            <a:off x="2491599" y="3057125"/>
            <a:ext cx="1082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100" b="1">
                <a:solidFill>
                  <a:srgbClr val="FFFFFF"/>
                </a:solidFill>
              </a:rPr>
              <a:t>Radiance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p134"/>
          <p:cNvCxnSpPr/>
          <p:nvPr/>
        </p:nvCxnSpPr>
        <p:spPr>
          <a:xfrm rot="10800000">
            <a:off x="3469454" y="2896522"/>
            <a:ext cx="0" cy="629400"/>
          </a:xfrm>
          <a:prstGeom prst="straightConnector1">
            <a:avLst/>
          </a:prstGeom>
          <a:noFill/>
          <a:ln w="635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95" name="Google Shape;295;p134"/>
          <p:cNvCxnSpPr/>
          <p:nvPr/>
        </p:nvCxnSpPr>
        <p:spPr>
          <a:xfrm rot="10800000">
            <a:off x="4605067" y="2883479"/>
            <a:ext cx="0" cy="629400"/>
          </a:xfrm>
          <a:prstGeom prst="straightConnector1">
            <a:avLst/>
          </a:prstGeom>
          <a:noFill/>
          <a:ln w="635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96" name="Google Shape;296;p134"/>
          <p:cNvCxnSpPr/>
          <p:nvPr/>
        </p:nvCxnSpPr>
        <p:spPr>
          <a:xfrm rot="10800000">
            <a:off x="5779817" y="2896522"/>
            <a:ext cx="0" cy="629400"/>
          </a:xfrm>
          <a:prstGeom prst="straightConnector1">
            <a:avLst/>
          </a:prstGeom>
          <a:noFill/>
          <a:ln w="635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97" name="Google Shape;297;p134"/>
          <p:cNvSpPr txBox="1"/>
          <p:nvPr/>
        </p:nvSpPr>
        <p:spPr>
          <a:xfrm>
            <a:off x="6122124" y="4021348"/>
            <a:ext cx="525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34"/>
          <p:cNvSpPr txBox="1"/>
          <p:nvPr/>
        </p:nvSpPr>
        <p:spPr>
          <a:xfrm>
            <a:off x="3547396" y="2954538"/>
            <a:ext cx="1008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Surface Reflectance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34"/>
          <p:cNvSpPr txBox="1"/>
          <p:nvPr/>
        </p:nvSpPr>
        <p:spPr>
          <a:xfrm>
            <a:off x="4687150" y="2975463"/>
            <a:ext cx="10824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1100" b="1">
                <a:solidFill>
                  <a:srgbClr val="FFFFFF"/>
                </a:solidFill>
              </a:rPr>
              <a:t>Surface Mineralogy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34"/>
          <p:cNvSpPr/>
          <p:nvPr/>
        </p:nvSpPr>
        <p:spPr>
          <a:xfrm rot="5399611" flipH="1">
            <a:off x="2110091" y="3115427"/>
            <a:ext cx="477684" cy="19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Medium"/>
              <a:buNone/>
            </a:pPr>
            <a:endParaRPr sz="1800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34"/>
          <p:cNvSpPr/>
          <p:nvPr/>
        </p:nvSpPr>
        <p:spPr>
          <a:xfrm rot="5400000">
            <a:off x="6794499" y="3044247"/>
            <a:ext cx="484200" cy="3078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34"/>
          <p:cNvSpPr txBox="1"/>
          <p:nvPr/>
        </p:nvSpPr>
        <p:spPr>
          <a:xfrm>
            <a:off x="2329327" y="3948091"/>
            <a:ext cx="10443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Measured by EMIT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134"/>
          <p:cNvCxnSpPr/>
          <p:nvPr/>
        </p:nvCxnSpPr>
        <p:spPr>
          <a:xfrm>
            <a:off x="2853614" y="3414228"/>
            <a:ext cx="0" cy="484200"/>
          </a:xfrm>
          <a:prstGeom prst="straightConnector1">
            <a:avLst/>
          </a:prstGeom>
          <a:noFill/>
          <a:ln w="25400" cap="flat" cmpd="sng">
            <a:solidFill>
              <a:srgbClr val="C0152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04" name="Google Shape;304;p134"/>
          <p:cNvSpPr txBox="1"/>
          <p:nvPr/>
        </p:nvSpPr>
        <p:spPr>
          <a:xfrm>
            <a:off x="2628867" y="2024477"/>
            <a:ext cx="1456200" cy="485100"/>
          </a:xfrm>
          <a:prstGeom prst="rect">
            <a:avLst/>
          </a:prstGeom>
          <a:solidFill>
            <a:srgbClr val="8FC5EB"/>
          </a:solidFill>
          <a:ln>
            <a:noFill/>
          </a:ln>
        </p:spPr>
        <p:txBody>
          <a:bodyPr spcFirstLastPara="1" wrap="square" lIns="26775" tIns="26775" rIns="26775" bIns="267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Aerosol Optical Depth (AOD)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" name="Google Shape;305;p134"/>
          <p:cNvCxnSpPr/>
          <p:nvPr/>
        </p:nvCxnSpPr>
        <p:spPr>
          <a:xfrm>
            <a:off x="6323646" y="3414291"/>
            <a:ext cx="0" cy="484200"/>
          </a:xfrm>
          <a:prstGeom prst="straightConnector1">
            <a:avLst/>
          </a:prstGeom>
          <a:noFill/>
          <a:ln w="25400" cap="flat" cmpd="sng">
            <a:solidFill>
              <a:srgbClr val="C0152C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06" name="Google Shape;306;p134"/>
          <p:cNvSpPr txBox="1"/>
          <p:nvPr/>
        </p:nvSpPr>
        <p:spPr>
          <a:xfrm>
            <a:off x="5790100" y="2932650"/>
            <a:ext cx="11892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</a:rPr>
              <a:t>Mineral Dust Composition</a:t>
            </a:r>
            <a:endParaRPr/>
          </a:p>
        </p:txBody>
      </p:sp>
      <p:sp>
        <p:nvSpPr>
          <p:cNvPr id="307" name="Google Shape;307;p134"/>
          <p:cNvSpPr/>
          <p:nvPr/>
        </p:nvSpPr>
        <p:spPr>
          <a:xfrm>
            <a:off x="2762425" y="2552400"/>
            <a:ext cx="1189200" cy="366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61f48dc2b_1_0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313" name="Google Shape;313;g1561f48dc2b_1_0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AERONET Sites</a:t>
            </a:r>
            <a:endParaRPr/>
          </a:p>
        </p:txBody>
      </p:sp>
      <p:sp>
        <p:nvSpPr>
          <p:cNvPr id="314" name="Google Shape;314;g1561f48dc2b_1_0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pic>
        <p:nvPicPr>
          <p:cNvPr id="315" name="Google Shape;315;g1561f48dc2b_1_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561f48dc2b_1_0"/>
          <p:cNvSpPr txBox="1"/>
          <p:nvPr/>
        </p:nvSpPr>
        <p:spPr>
          <a:xfrm>
            <a:off x="857250" y="1861625"/>
            <a:ext cx="74295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 b="1">
                <a:highlight>
                  <a:srgbClr val="FFFFFF"/>
                </a:highlight>
              </a:rPr>
              <a:t>A series of ground-based remote sensing aerosol networks that send collected information to a single database</a:t>
            </a:r>
            <a:endParaRPr sz="2200"/>
          </a:p>
        </p:txBody>
      </p:sp>
      <p:pic>
        <p:nvPicPr>
          <p:cNvPr id="317" name="Google Shape;317;g1561f48dc2b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888" y="2569025"/>
            <a:ext cx="2154226" cy="24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135" descr="PIA23667_hire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458" y="-15031"/>
            <a:ext cx="9162287" cy="519614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35"/>
          <p:cNvSpPr/>
          <p:nvPr/>
        </p:nvSpPr>
        <p:spPr>
          <a:xfrm>
            <a:off x="-14458" y="-15031"/>
            <a:ext cx="9172916" cy="5196143"/>
          </a:xfrm>
          <a:prstGeom prst="rect">
            <a:avLst/>
          </a:prstGeom>
          <a:gradFill>
            <a:gsLst>
              <a:gs pos="0">
                <a:srgbClr val="E31937">
                  <a:alpha val="55294"/>
                </a:srgbClr>
              </a:gs>
              <a:gs pos="49000">
                <a:srgbClr val="772B64">
                  <a:alpha val="55294"/>
                </a:srgbClr>
              </a:gs>
              <a:gs pos="100000">
                <a:srgbClr val="0B3D91">
                  <a:alpha val="55294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D391"/>
              </a:buClr>
              <a:buSzPts val="1088"/>
              <a:buFont typeface="Inter Light"/>
              <a:buNone/>
            </a:pPr>
            <a:endParaRPr sz="1088" b="0" i="1" u="none" strike="noStrike" cap="none">
              <a:solidFill>
                <a:srgbClr val="D5D5D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4" name="Google Shape;324;p135"/>
          <p:cNvSpPr/>
          <p:nvPr/>
        </p:nvSpPr>
        <p:spPr>
          <a:xfrm>
            <a:off x="0" y="201"/>
            <a:ext cx="9172916" cy="5196143"/>
          </a:xfrm>
          <a:prstGeom prst="rect">
            <a:avLst/>
          </a:prstGeom>
          <a:gradFill>
            <a:gsLst>
              <a:gs pos="0">
                <a:srgbClr val="5D5D60">
                  <a:alpha val="0"/>
                </a:srgbClr>
              </a:gs>
              <a:gs pos="63286">
                <a:srgbClr val="2F2F30">
                  <a:alpha val="27450"/>
                </a:srgbClr>
              </a:gs>
              <a:gs pos="100000">
                <a:srgbClr val="000000">
                  <a:alpha val="55294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88"/>
              <a:buFont typeface="Inter Light"/>
              <a:buNone/>
            </a:pPr>
            <a:endParaRPr sz="1088" b="0" i="1" u="none" strike="noStrike" cap="none">
              <a:solidFill>
                <a:srgbClr val="D5D5D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25" name="Google Shape;325;p135"/>
          <p:cNvSpPr txBox="1">
            <a:spLocks noGrp="1"/>
          </p:cNvSpPr>
          <p:nvPr>
            <p:ph type="sldNum" idx="12"/>
          </p:nvPr>
        </p:nvSpPr>
        <p:spPr>
          <a:xfrm>
            <a:off x="183394" y="4815217"/>
            <a:ext cx="177934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</a:pPr>
            <a:fld id="{00000000-1234-1234-1234-123412341234}" type="slidenum">
              <a:rPr lang="en-US" sz="56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  <p:pic>
        <p:nvPicPr>
          <p:cNvPr id="326" name="Google Shape;326;p135" descr="Group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8656896" y="4895410"/>
            <a:ext cx="300041" cy="8946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35"/>
          <p:cNvSpPr txBox="1"/>
          <p:nvPr/>
        </p:nvSpPr>
        <p:spPr>
          <a:xfrm>
            <a:off x="749326" y="3760192"/>
            <a:ext cx="8198187" cy="66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Task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35"/>
          <p:cNvSpPr txBox="1"/>
          <p:nvPr/>
        </p:nvSpPr>
        <p:spPr>
          <a:xfrm>
            <a:off x="1732853" y="4859351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PL-Theme-16x9-2021-v1.">
  <a:themeElements>
    <a:clrScheme name="JPL Theme Color">
      <a:dk1>
        <a:srgbClr val="29292A"/>
      </a:dk1>
      <a:lt1>
        <a:srgbClr val="FFFFFF"/>
      </a:lt1>
      <a:dk2>
        <a:srgbClr val="004461"/>
      </a:dk2>
      <a:lt2>
        <a:srgbClr val="E7E6E6"/>
      </a:lt2>
      <a:accent1>
        <a:srgbClr val="C1152C"/>
      </a:accent1>
      <a:accent2>
        <a:srgbClr val="400706"/>
      </a:accent2>
      <a:accent3>
        <a:srgbClr val="94A9C2"/>
      </a:accent3>
      <a:accent4>
        <a:srgbClr val="E73A53"/>
      </a:accent4>
      <a:accent5>
        <a:srgbClr val="0B3C90"/>
      </a:accent5>
      <a:accent6>
        <a:srgbClr val="489FDE"/>
      </a:accent6>
      <a:hlink>
        <a:srgbClr val="0563C1"/>
      </a:hlink>
      <a:folHlink>
        <a:srgbClr val="5F34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405</Words>
  <Application>Microsoft Macintosh PowerPoint</Application>
  <PresentationFormat>On-screen Show (16:9)</PresentationFormat>
  <Paragraphs>100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Inter Medium</vt:lpstr>
      <vt:lpstr>Helvetica Neue</vt:lpstr>
      <vt:lpstr>Arial</vt:lpstr>
      <vt:lpstr>Inter</vt:lpstr>
      <vt:lpstr>Inter Light</vt:lpstr>
      <vt:lpstr>Verdana</vt:lpstr>
      <vt:lpstr>JPL-Theme-16x9-2021-v1.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geibet@yahoo.com</dc:creator>
  <cp:lastModifiedBy>Sehgal, Purvi (US 382B-Affiliate)</cp:lastModifiedBy>
  <cp:revision>3</cp:revision>
  <dcterms:created xsi:type="dcterms:W3CDTF">2021-08-17T09:18:50Z</dcterms:created>
  <dcterms:modified xsi:type="dcterms:W3CDTF">2022-09-09T02:07:37Z</dcterms:modified>
</cp:coreProperties>
</file>